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411" r:id="rId3"/>
    <p:sldId id="360" r:id="rId4"/>
    <p:sldId id="404" r:id="rId5"/>
    <p:sldId id="361" r:id="rId6"/>
    <p:sldId id="362" r:id="rId7"/>
    <p:sldId id="363" r:id="rId8"/>
    <p:sldId id="364" r:id="rId9"/>
    <p:sldId id="365" r:id="rId10"/>
    <p:sldId id="3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openxmlformats.org/officeDocument/2006/relationships/customXml" Target="../customXml/item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18864-2C25-411B-A3C9-B5F516EC7599}" type="datetimeFigureOut">
              <a:rPr lang="en-IN" smtClean="0"/>
              <a:t>07-04-2020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3E48C1-42E2-4C06-B5AF-83C1B6B3C0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7132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4AE4D662-5C7F-4F16-9D97-91320C6A9F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A00FD386-A01F-45E5-A8E4-233059B8F3C4}" type="slidenum">
              <a:rPr lang="en-US" altLang="en-US" smtClean="0">
                <a:latin typeface="Helvetica" panose="020B0604020202020204" pitchFamily="34" charset="0"/>
              </a:rPr>
              <a:pPr/>
              <a:t>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F326AF03-F245-4B62-AC8B-5EFB274FF8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11DCE469-4D86-44BC-B132-E0312848C0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862D58A6-F9D6-4BC4-854F-A0F21A1A4A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1076D36C-A602-429C-BC54-DBC411DF7666}" type="slidenum">
              <a:rPr lang="en-US" altLang="en-US" smtClean="0">
                <a:latin typeface="Helvetica" panose="020B0604020202020204" pitchFamily="34" charset="0"/>
              </a:rPr>
              <a:pPr/>
              <a:t>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1ABC3A02-D541-4341-8779-011C7DF79B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12C52DA0-1A82-4F81-9C0F-72DDDADBF4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EAAD671F-2403-4B43-A852-4510F605B4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FAD2AED3-EC74-45B9-8079-2C6568AD1483}" type="slidenum">
              <a:rPr lang="en-US" altLang="en-US" smtClean="0">
                <a:latin typeface="Helvetica" panose="020B0604020202020204" pitchFamily="34" charset="0"/>
              </a:rPr>
              <a:pPr/>
              <a:t>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08C8331C-C58E-460D-9BA8-19DC8A0461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C76C200A-87A1-4FE9-98E5-AE3E70D494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0537B2D6-3759-4182-90A9-CF278456DF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0B1D1EE8-1CED-4797-8F14-29A9256E1AAE}" type="slidenum">
              <a:rPr lang="en-US" altLang="en-US" smtClean="0">
                <a:latin typeface="Helvetica" panose="020B0604020202020204" pitchFamily="34" charset="0"/>
              </a:rPr>
              <a:pPr/>
              <a:t>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7E25CB88-289D-4F6F-B56C-1BA00A1379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512F5221-D565-44A1-B6C1-086C9D7789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7441663D-BEF7-4683-B7D3-63E51742D2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63AAEA2F-D4CD-4876-B34C-5E61F4E0301D}" type="slidenum">
              <a:rPr lang="en-US" altLang="en-US" smtClean="0">
                <a:latin typeface="Helvetica" panose="020B0604020202020204" pitchFamily="34" charset="0"/>
              </a:rPr>
              <a:pPr/>
              <a:t>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B266A3FA-7EAD-421E-A853-86144E4ABC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969386D7-2FA8-4C6D-9FE3-CEDD8402FC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2A8AFE07-5AB1-4A50-97B9-2553B930BD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A1E56312-1941-41AD-94BA-65E584ABD73B}" type="slidenum">
              <a:rPr lang="en-US" altLang="en-US" smtClean="0">
                <a:latin typeface="Helvetica" panose="020B0604020202020204" pitchFamily="34" charset="0"/>
              </a:rPr>
              <a:pPr/>
              <a:t>10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D505BFA6-1126-4F90-B3C7-4B70610FFB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63AF85E2-1943-4E99-99B4-FB493AC30A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1BA28-8AB7-4D03-8A07-F9C6014833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C685F-1C65-4567-8049-B2C82196F2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5D050-8CD9-4E0F-9B32-8C312E3F7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A4708-7CAF-41E7-B0A0-86BC8069B070}" type="datetimeFigureOut">
              <a:rPr lang="en-IN" smtClean="0"/>
              <a:t>07-04-2020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B07FD-34EA-4131-BA87-12A839499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0005E-94BF-4B02-B902-2A01CBAE9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8E858-4980-43E3-A40F-6FBAD8976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8182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78B15-C76F-4B78-B89B-8254B72CE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D9CCB1-B96A-4CAE-BA73-330ABBFF2E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77B47-F02F-4446-8423-D25791A13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A4708-7CAF-41E7-B0A0-86BC8069B070}" type="datetimeFigureOut">
              <a:rPr lang="en-IN" smtClean="0"/>
              <a:t>07-04-2020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78990-74FD-4BB5-98C2-75EB8DC8D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86A2B-05F5-46AC-AF74-2E4215D27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8E858-4980-43E3-A40F-6FBAD8976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3217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5B69A4-9B02-4581-9046-76C9F1F07D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7AE189-3EB5-4B5F-B52D-0E2DCF4C30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87994-BA54-441D-A86A-7BEDB7162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A4708-7CAF-41E7-B0A0-86BC8069B070}" type="datetimeFigureOut">
              <a:rPr lang="en-IN" smtClean="0"/>
              <a:t>07-04-2020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4A03D-363B-41E7-8569-A59558ED2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F7EDE-8D8A-46ED-B2EE-BE1C98086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8E858-4980-43E3-A40F-6FBAD8976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5655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D9BE3-1DCA-40FB-9087-B28EB05E3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4998A-EE13-4575-836B-8FAF0B40C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FBD5F-8C9F-4446-B283-56766B14E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A4708-7CAF-41E7-B0A0-86BC8069B070}" type="datetimeFigureOut">
              <a:rPr lang="en-IN" smtClean="0"/>
              <a:t>07-04-2020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5C2AA-DD54-4092-B6AB-E2C7480F4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BD88C-D24A-4BEE-9608-B4D986BF2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8E858-4980-43E3-A40F-6FBAD8976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5318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C6EBB-50F0-4225-B6AA-D147B6FDE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CEFC0-272C-488B-BC82-BAB8842BC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7CAEE8-5B94-42B2-9C36-490C9397E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A4708-7CAF-41E7-B0A0-86BC8069B070}" type="datetimeFigureOut">
              <a:rPr lang="en-IN" smtClean="0"/>
              <a:t>07-04-2020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EDB67-1FAE-490E-9406-1410A0B2D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6D7181-1EE5-4710-8438-75C589C00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8E858-4980-43E3-A40F-6FBAD8976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0779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445D7-1A48-4202-90E4-012AF1EF8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B51C7-7FD7-4F02-B1BB-FED01B1713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5B4F9D-8F2B-41DF-B558-4F44538089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A33239-59BC-468F-B842-7257C960E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A4708-7CAF-41E7-B0A0-86BC8069B070}" type="datetimeFigureOut">
              <a:rPr lang="en-IN" smtClean="0"/>
              <a:t>07-04-2020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E55B22-7506-4102-B837-3BD5B29C1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8CD5C-51A1-40A9-8E41-D810AB8C1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8E858-4980-43E3-A40F-6FBAD8976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181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4CC23-1897-425E-90FB-673D527B2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4860F2-B8FB-40BC-A875-1167B3DE4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59B553-956D-4439-ADEA-863C9AE288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BF9C24-C82D-4DF9-99FB-70BBA5FDC3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140FAD-8B65-492D-8DB4-7347C89966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E76809-3554-4120-88F2-B075D86B0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A4708-7CAF-41E7-B0A0-86BC8069B070}" type="datetimeFigureOut">
              <a:rPr lang="en-IN" smtClean="0"/>
              <a:t>07-04-2020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538314-ACFF-44BE-A48C-1C691F10D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A52725-26AC-447B-83A9-F6B657123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8E858-4980-43E3-A40F-6FBAD8976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1930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5DCA3-A8BF-45CD-97ED-45F6A33BF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6C8414-A7B6-4761-9C53-9D696A18B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A4708-7CAF-41E7-B0A0-86BC8069B070}" type="datetimeFigureOut">
              <a:rPr lang="en-IN" smtClean="0"/>
              <a:t>07-04-2020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21159F-935B-4B41-AE74-A21EAF73B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BCCDC-AC1E-4C58-9C26-656C1A5C8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8E858-4980-43E3-A40F-6FBAD8976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7304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6E3092-8294-43B1-8A4C-8A59BBF4B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A4708-7CAF-41E7-B0A0-86BC8069B070}" type="datetimeFigureOut">
              <a:rPr lang="en-IN" smtClean="0"/>
              <a:t>07-04-2020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26AD5F-CC8B-459D-9C81-47306AEAE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9084D-6CD3-4874-AE41-8ACA8FE3E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8E858-4980-43E3-A40F-6FBAD8976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936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02D7F-0185-4A8C-B315-32D50324E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D94B3-E43C-4626-87B2-FBFA36B7C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413628-8FCB-4A84-AECA-DE6694BE22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FFC03C-9891-4DC8-9869-69BD0E18E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A4708-7CAF-41E7-B0A0-86BC8069B070}" type="datetimeFigureOut">
              <a:rPr lang="en-IN" smtClean="0"/>
              <a:t>07-04-2020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48C0F3-69EC-4CA4-9034-B11FFBF14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F238C6-A9B6-4726-80F6-998E5A77F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8E858-4980-43E3-A40F-6FBAD8976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9445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C39A7-6CDF-4B5E-9083-9923FC3B5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CCE4A1-5A43-4BD6-B588-5E08403090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5079EA-31C3-4165-A670-05373A6B61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78DC67-75BF-4CFC-A0CA-81E0BD409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A4708-7CAF-41E7-B0A0-86BC8069B070}" type="datetimeFigureOut">
              <a:rPr lang="en-IN" smtClean="0"/>
              <a:t>07-04-2020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B8985F-79A6-4CFA-AC4C-C7862AAD2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8925B2-C1AD-4E46-82FD-2391E1616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8E858-4980-43E3-A40F-6FBAD8976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5169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686212-63F9-4791-8680-589B0D3F6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B049F5-A7F1-4EEB-8F39-8C7293A09C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3C40F-C6AC-41BF-A390-C185125FBD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A4708-7CAF-41E7-B0A0-86BC8069B070}" type="datetimeFigureOut">
              <a:rPr lang="en-IN" smtClean="0"/>
              <a:t>07-04-2020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775BD-8E21-48B0-9522-48A94EA718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041C5-7B96-4DDD-BE40-E8DC02C2D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D8E858-4980-43E3-A40F-6FBAD8976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7321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wmf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389D9-0DCE-4D8D-8700-C3746E9DB9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Paging 	Part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1CD377-EFEB-434B-9477-867305CDD4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pPr algn="just"/>
            <a:r>
              <a:rPr lang="en-IN" dirty="0"/>
              <a:t>Steps: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/>
              <a:t>Select slide show option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/>
              <a:t>Click on Replay</a:t>
            </a:r>
          </a:p>
          <a:p>
            <a:pPr algn="just"/>
            <a:r>
              <a:rPr lang="en-IN" dirty="0"/>
              <a:t>              OR</a:t>
            </a:r>
          </a:p>
          <a:p>
            <a:pPr algn="just"/>
            <a:r>
              <a:rPr lang="en-IN" dirty="0"/>
              <a:t>       Click on speaker at the bottom right corner of the slide</a:t>
            </a:r>
          </a:p>
          <a:p>
            <a:endParaRPr lang="en-IN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9629C97-DEF5-4DDF-81D2-8427FA5687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3"/>
    </mc:Choice>
    <mc:Fallback xmlns="">
      <p:transition spd="slow" advTm="6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764EB84B-4A40-4254-984A-32962F3702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52401"/>
            <a:ext cx="82296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Free Frames</a:t>
            </a:r>
          </a:p>
        </p:txBody>
      </p:sp>
      <p:sp>
        <p:nvSpPr>
          <p:cNvPr id="110595" name="Text Box 4">
            <a:extLst>
              <a:ext uri="{FF2B5EF4-FFF2-40B4-BE49-F238E27FC236}">
                <a16:creationId xmlns:a16="http://schemas.microsoft.com/office/drawing/2014/main" id="{E2E0BC08-A00F-4A87-B644-4125E195E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2814" y="5721350"/>
            <a:ext cx="1901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Before allocation</a:t>
            </a:r>
          </a:p>
        </p:txBody>
      </p:sp>
      <p:sp>
        <p:nvSpPr>
          <p:cNvPr id="110596" name="Text Box 5">
            <a:extLst>
              <a:ext uri="{FF2B5EF4-FFF2-40B4-BE49-F238E27FC236}">
                <a16:creationId xmlns:a16="http://schemas.microsoft.com/office/drawing/2014/main" id="{07A9AD84-7BA5-4F38-BB6D-E7DD1042F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7526" y="5734050"/>
            <a:ext cx="171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After allocation</a:t>
            </a:r>
          </a:p>
        </p:txBody>
      </p:sp>
      <p:pic>
        <p:nvPicPr>
          <p:cNvPr id="110597" name="Picture 7">
            <a:extLst>
              <a:ext uri="{FF2B5EF4-FFF2-40B4-BE49-F238E27FC236}">
                <a16:creationId xmlns:a16="http://schemas.microsoft.com/office/drawing/2014/main" id="{2C4EA737-1B42-4703-9CD7-E0988AEA1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26" y="1244600"/>
            <a:ext cx="5903913" cy="423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7354491-D044-4E09-A95F-817D312FCA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301"/>
    </mc:Choice>
    <mc:Fallback xmlns="">
      <p:transition spd="slow" advTm="903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3FAB0-88D7-4F0A-8112-019EB4A90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8844"/>
          </a:xfrm>
        </p:spPr>
        <p:txBody>
          <a:bodyPr>
            <a:normAutofit fontScale="90000"/>
          </a:bodyPr>
          <a:lstStyle/>
          <a:p>
            <a:r>
              <a:rPr lang="en-IN" dirty="0"/>
              <a:t>                                            Paging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AE034-CBF7-4D43-9122-D5216F8FF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5077"/>
            <a:ext cx="10515600" cy="51218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                                 </a:t>
            </a:r>
            <a:endParaRPr lang="en-IN" sz="2000" dirty="0"/>
          </a:p>
          <a:p>
            <a:pPr marL="0" indent="0">
              <a:buNone/>
            </a:pPr>
            <a:r>
              <a:rPr lang="en-IN" dirty="0"/>
              <a:t>                                    </a:t>
            </a:r>
            <a:r>
              <a:rPr lang="en-IN" sz="2000" dirty="0"/>
              <a:t>Logical Address    Physical Address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                                          </a:t>
            </a:r>
            <a:r>
              <a:rPr lang="en-IN" sz="2000" dirty="0"/>
              <a:t>Page Table                Primary Memory        Secondary Memory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01C714-2200-45D4-B0A8-A83A4B36481F}"/>
              </a:ext>
            </a:extLst>
          </p:cNvPr>
          <p:cNvSpPr/>
          <p:nvPr/>
        </p:nvSpPr>
        <p:spPr bwMode="auto">
          <a:xfrm>
            <a:off x="2603296" y="2353456"/>
            <a:ext cx="1349115" cy="404734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dirty="0">
                <a:latin typeface="Verdana" charset="0"/>
              </a:rPr>
              <a:t>    CPU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9E8B2CD5-4174-4CEF-A0DF-576398CFA9D1}"/>
              </a:ext>
            </a:extLst>
          </p:cNvPr>
          <p:cNvSpPr/>
          <p:nvPr/>
        </p:nvSpPr>
        <p:spPr bwMode="auto">
          <a:xfrm>
            <a:off x="8524408" y="1809751"/>
            <a:ext cx="1686393" cy="3062053"/>
          </a:xfrm>
          <a:prstGeom prst="flowChartProcess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dirty="0">
                <a:latin typeface="Verdana" charset="0"/>
              </a:rPr>
              <a:t>     Page</a:t>
            </a: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2FC974E1-095C-46CE-930B-2A1483C57E09}"/>
              </a:ext>
            </a:extLst>
          </p:cNvPr>
          <p:cNvSpPr/>
          <p:nvPr/>
        </p:nvSpPr>
        <p:spPr bwMode="auto">
          <a:xfrm>
            <a:off x="6275882" y="2758190"/>
            <a:ext cx="1648920" cy="2113613"/>
          </a:xfrm>
          <a:prstGeom prst="flowChartProcess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dirty="0">
                <a:latin typeface="Verdana" charset="0"/>
              </a:rPr>
              <a:t>   Frame</a:t>
            </a: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C67A59C2-9A69-4ADC-AE5E-A0C62699BAD0}"/>
              </a:ext>
            </a:extLst>
          </p:cNvPr>
          <p:cNvSpPr/>
          <p:nvPr/>
        </p:nvSpPr>
        <p:spPr bwMode="auto">
          <a:xfrm>
            <a:off x="4057332" y="1969480"/>
            <a:ext cx="1094282" cy="404734"/>
          </a:xfrm>
          <a:prstGeom prst="flowChartProcess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dirty="0">
                <a:latin typeface="Verdana" charset="0"/>
              </a:rPr>
              <a:t>  p | d</a:t>
            </a: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C7AF85D8-D665-40E2-BCC0-2D2F17396F10}"/>
              </a:ext>
            </a:extLst>
          </p:cNvPr>
          <p:cNvSpPr/>
          <p:nvPr/>
        </p:nvSpPr>
        <p:spPr bwMode="auto">
          <a:xfrm>
            <a:off x="5721247" y="2031167"/>
            <a:ext cx="1229196" cy="404734"/>
          </a:xfrm>
          <a:prstGeom prst="flowChartProcess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dirty="0">
                <a:latin typeface="Verdana" charset="0"/>
              </a:rPr>
              <a:t>  f   |  d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2937C6-7F21-46C5-94B1-D50B0BF1A80D}"/>
              </a:ext>
            </a:extLst>
          </p:cNvPr>
          <p:cNvCxnSpPr/>
          <p:nvPr/>
        </p:nvCxnSpPr>
        <p:spPr bwMode="auto">
          <a:xfrm>
            <a:off x="8524408" y="2435901"/>
            <a:ext cx="168639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9FF092-F568-4963-ADF2-52F7D0DC3345}"/>
              </a:ext>
            </a:extLst>
          </p:cNvPr>
          <p:cNvCxnSpPr/>
          <p:nvPr/>
        </p:nvCxnSpPr>
        <p:spPr bwMode="auto">
          <a:xfrm>
            <a:off x="8524407" y="2990537"/>
            <a:ext cx="168639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F6CC630-0F31-49E7-AF5B-4E424D62210F}"/>
              </a:ext>
            </a:extLst>
          </p:cNvPr>
          <p:cNvCxnSpPr/>
          <p:nvPr/>
        </p:nvCxnSpPr>
        <p:spPr bwMode="auto">
          <a:xfrm>
            <a:off x="8524406" y="3603780"/>
            <a:ext cx="168639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3C1074E-0DD8-44B4-9D4A-DA33DB46A4E5}"/>
              </a:ext>
            </a:extLst>
          </p:cNvPr>
          <p:cNvCxnSpPr/>
          <p:nvPr/>
        </p:nvCxnSpPr>
        <p:spPr bwMode="auto">
          <a:xfrm>
            <a:off x="8524406" y="4237219"/>
            <a:ext cx="168639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8221E03-D049-4E23-982A-A8E0EE39CAC1}"/>
              </a:ext>
            </a:extLst>
          </p:cNvPr>
          <p:cNvCxnSpPr/>
          <p:nvPr/>
        </p:nvCxnSpPr>
        <p:spPr bwMode="auto">
          <a:xfrm>
            <a:off x="6257146" y="3295806"/>
            <a:ext cx="168639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ED0DED3-1504-4431-826E-6EB2027C6FF3}"/>
              </a:ext>
            </a:extLst>
          </p:cNvPr>
          <p:cNvCxnSpPr/>
          <p:nvPr/>
        </p:nvCxnSpPr>
        <p:spPr bwMode="auto">
          <a:xfrm>
            <a:off x="6275883" y="3904937"/>
            <a:ext cx="168639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239F85-3F9E-4EAB-9AA1-F0D593A42851}"/>
              </a:ext>
            </a:extLst>
          </p:cNvPr>
          <p:cNvCxnSpPr/>
          <p:nvPr/>
        </p:nvCxnSpPr>
        <p:spPr bwMode="auto">
          <a:xfrm>
            <a:off x="6275883" y="4387120"/>
            <a:ext cx="168639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8C3558B-3B27-48BB-B816-45C1D689D90C}"/>
              </a:ext>
            </a:extLst>
          </p:cNvPr>
          <p:cNvSpPr/>
          <p:nvPr/>
        </p:nvSpPr>
        <p:spPr bwMode="auto">
          <a:xfrm>
            <a:off x="4402111" y="3295806"/>
            <a:ext cx="854440" cy="157599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dirty="0">
                <a:latin typeface="Verdana" charset="0"/>
              </a:rPr>
              <a:t>    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dirty="0">
              <a:latin typeface="Verdana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dirty="0">
                <a:latin typeface="Verdana" charset="0"/>
              </a:rPr>
              <a:t>    f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dirty="0">
                <a:latin typeface="Verdana" charset="0"/>
              </a:rPr>
              <a:t>    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dirty="0">
                <a:latin typeface="Verdana" charset="0"/>
              </a:rPr>
              <a:t>    .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3705322-2269-46EE-97BA-440FE057A305}"/>
              </a:ext>
            </a:extLst>
          </p:cNvPr>
          <p:cNvCxnSpPr>
            <a:cxnSpLocks/>
          </p:cNvCxnSpPr>
          <p:nvPr/>
        </p:nvCxnSpPr>
        <p:spPr bwMode="auto">
          <a:xfrm>
            <a:off x="4413355" y="3708710"/>
            <a:ext cx="84319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DE12744-18BD-4027-9BE2-679DC47C8ABE}"/>
              </a:ext>
            </a:extLst>
          </p:cNvPr>
          <p:cNvCxnSpPr>
            <a:cxnSpLocks/>
          </p:cNvCxnSpPr>
          <p:nvPr/>
        </p:nvCxnSpPr>
        <p:spPr bwMode="auto">
          <a:xfrm>
            <a:off x="4430845" y="4100950"/>
            <a:ext cx="84319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54E8E51-65E5-4560-8CB6-859C604388D7}"/>
              </a:ext>
            </a:extLst>
          </p:cNvPr>
          <p:cNvCxnSpPr>
            <a:cxnSpLocks/>
          </p:cNvCxnSpPr>
          <p:nvPr/>
        </p:nvCxnSpPr>
        <p:spPr bwMode="auto">
          <a:xfrm>
            <a:off x="4415855" y="4475706"/>
            <a:ext cx="84319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66BFC1CD-D5CA-4244-A2A3-127EB1E7EAAC}"/>
              </a:ext>
            </a:extLst>
          </p:cNvPr>
          <p:cNvCxnSpPr>
            <a:stCxn id="4" idx="0"/>
            <a:endCxn id="9" idx="1"/>
          </p:cNvCxnSpPr>
          <p:nvPr/>
        </p:nvCxnSpPr>
        <p:spPr bwMode="auto">
          <a:xfrm rot="5400000" flipH="1" flipV="1">
            <a:off x="3576789" y="1872913"/>
            <a:ext cx="181609" cy="7794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AACFF73-2AB7-4AA7-9257-C45C178C2A29}"/>
              </a:ext>
            </a:extLst>
          </p:cNvPr>
          <p:cNvCxnSpPr>
            <a:cxnSpLocks/>
          </p:cNvCxnSpPr>
          <p:nvPr/>
        </p:nvCxnSpPr>
        <p:spPr bwMode="auto">
          <a:xfrm rot="10800000" flipH="1" flipV="1">
            <a:off x="4057332" y="2368799"/>
            <a:ext cx="254842" cy="1733090"/>
          </a:xfrm>
          <a:prstGeom prst="bentConnector4">
            <a:avLst>
              <a:gd name="adj1" fmla="val 15180"/>
              <a:gd name="adj2" fmla="val 10048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AA950936-C267-4FAB-8883-8854AC076769}"/>
              </a:ext>
            </a:extLst>
          </p:cNvPr>
          <p:cNvCxnSpPr/>
          <p:nvPr/>
        </p:nvCxnSpPr>
        <p:spPr bwMode="auto">
          <a:xfrm rot="5400000" flipH="1" flipV="1">
            <a:off x="4950502" y="2759441"/>
            <a:ext cx="1469036" cy="821959"/>
          </a:xfrm>
          <a:prstGeom prst="bentConnector3">
            <a:avLst>
              <a:gd name="adj1" fmla="val 306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4779016-4B5B-4ACB-9129-C64403995FE4}"/>
              </a:ext>
            </a:extLst>
          </p:cNvPr>
          <p:cNvCxnSpPr/>
          <p:nvPr/>
        </p:nvCxnSpPr>
        <p:spPr bwMode="auto">
          <a:xfrm>
            <a:off x="6950444" y="2192313"/>
            <a:ext cx="779485" cy="565877"/>
          </a:xfrm>
          <a:prstGeom prst="bentConnector3">
            <a:avLst>
              <a:gd name="adj1" fmla="val 1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852E2151-74CF-48F4-8D83-2856EFB752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1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107"/>
    </mc:Choice>
    <mc:Fallback xmlns="">
      <p:transition spd="slow" advTm="1131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1026">
            <a:extLst>
              <a:ext uri="{FF2B5EF4-FFF2-40B4-BE49-F238E27FC236}">
                <a16:creationId xmlns:a16="http://schemas.microsoft.com/office/drawing/2014/main" id="{DE0F5DC0-B7D6-48A3-937B-1A56F9843D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52401"/>
            <a:ext cx="82296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Paging</a:t>
            </a:r>
          </a:p>
        </p:txBody>
      </p:sp>
      <p:sp>
        <p:nvSpPr>
          <p:cNvPr id="98307" name="Rectangle 1027">
            <a:extLst>
              <a:ext uri="{FF2B5EF4-FFF2-40B4-BE49-F238E27FC236}">
                <a16:creationId xmlns:a16="http://schemas.microsoft.com/office/drawing/2014/main" id="{D28D07DC-1DE2-42BC-8FEF-5FCD53BEBB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17764" y="1128713"/>
            <a:ext cx="7183437" cy="4767262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US" altLang="en-US" dirty="0"/>
              <a:t>Physical  address space of a process can be noncontiguous; process is allocated physical memory whenever the latter is available</a:t>
            </a:r>
          </a:p>
          <a:p>
            <a:pPr lvl="1" algn="just"/>
            <a:r>
              <a:rPr lang="en-US" altLang="en-US" dirty="0"/>
              <a:t>Avoids external fragmentation</a:t>
            </a:r>
          </a:p>
          <a:p>
            <a:pPr lvl="1" algn="just"/>
            <a:r>
              <a:rPr lang="en-US" altLang="en-US" dirty="0"/>
              <a:t>Avoids problem of varying sized memory chunks</a:t>
            </a:r>
            <a:endParaRPr lang="en-US" altLang="en-US" sz="800" dirty="0"/>
          </a:p>
          <a:p>
            <a:pPr algn="just"/>
            <a:r>
              <a:rPr lang="en-US" altLang="en-US" dirty="0"/>
              <a:t>Divide physical memory into fixed-sized blocks called </a:t>
            </a:r>
            <a:r>
              <a:rPr lang="en-US" altLang="en-US" b="1" dirty="0">
                <a:solidFill>
                  <a:srgbClr val="3366FF"/>
                </a:solidFill>
              </a:rPr>
              <a:t>frames</a:t>
            </a:r>
            <a:endParaRPr lang="en-US" altLang="en-US" dirty="0">
              <a:solidFill>
                <a:srgbClr val="3366FF"/>
              </a:solidFill>
            </a:endParaRPr>
          </a:p>
          <a:p>
            <a:pPr algn="just"/>
            <a:r>
              <a:rPr lang="en-US" altLang="en-US" dirty="0"/>
              <a:t>Divide logical memory into blocks of same size called </a:t>
            </a:r>
            <a:r>
              <a:rPr lang="en-US" altLang="en-US" b="1" dirty="0">
                <a:solidFill>
                  <a:srgbClr val="3366FF"/>
                </a:solidFill>
              </a:rPr>
              <a:t>pages</a:t>
            </a:r>
          </a:p>
          <a:p>
            <a:pPr algn="just"/>
            <a:r>
              <a:rPr lang="en-US" altLang="en-US" b="1" dirty="0">
                <a:solidFill>
                  <a:srgbClr val="3366FF"/>
                </a:solidFill>
              </a:rPr>
              <a:t>Page size=frame size</a:t>
            </a:r>
          </a:p>
          <a:p>
            <a:pPr algn="just"/>
            <a:r>
              <a:rPr lang="en-US" altLang="en-US" dirty="0"/>
              <a:t>Keep track of all free frames</a:t>
            </a:r>
            <a:endParaRPr lang="en-US" altLang="en-US" sz="800" dirty="0"/>
          </a:p>
          <a:p>
            <a:pPr algn="just"/>
            <a:r>
              <a:rPr lang="en-US" altLang="en-US" dirty="0"/>
              <a:t>To run a program of size </a:t>
            </a:r>
            <a:r>
              <a:rPr lang="en-US" altLang="en-US" b="1" i="1" dirty="0"/>
              <a:t>N</a:t>
            </a:r>
            <a:r>
              <a:rPr lang="en-US" altLang="en-US" i="1" dirty="0"/>
              <a:t> </a:t>
            </a:r>
            <a:r>
              <a:rPr lang="en-US" altLang="en-US" dirty="0"/>
              <a:t>pages, need to find </a:t>
            </a:r>
            <a:r>
              <a:rPr lang="en-US" altLang="en-US" b="1" i="1" dirty="0"/>
              <a:t>N</a:t>
            </a:r>
            <a:r>
              <a:rPr lang="en-US" altLang="en-US" dirty="0"/>
              <a:t> free frames and load program</a:t>
            </a:r>
            <a:endParaRPr lang="en-US" altLang="en-US" sz="800" dirty="0"/>
          </a:p>
          <a:p>
            <a:pPr algn="just"/>
            <a:r>
              <a:rPr lang="en-US" altLang="en-US" dirty="0"/>
              <a:t>Set up a </a:t>
            </a:r>
            <a:r>
              <a:rPr lang="en-US" altLang="en-US" b="1" dirty="0">
                <a:solidFill>
                  <a:srgbClr val="3366FF"/>
                </a:solidFill>
              </a:rPr>
              <a:t>page table</a:t>
            </a:r>
            <a:r>
              <a:rPr lang="en-US" altLang="en-US" dirty="0"/>
              <a:t> to translate logical to physical addresses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>
            <a:extLst>
              <a:ext uri="{FF2B5EF4-FFF2-40B4-BE49-F238E27FC236}">
                <a16:creationId xmlns:a16="http://schemas.microsoft.com/office/drawing/2014/main" id="{1FB3A9BF-B254-4AD0-90BA-033B773D0F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00355" name="Content Placeholder 2">
            <a:extLst>
              <a:ext uri="{FF2B5EF4-FFF2-40B4-BE49-F238E27FC236}">
                <a16:creationId xmlns:a16="http://schemas.microsoft.com/office/drawing/2014/main" id="{F968CE10-2636-432A-B55D-2B999ECCED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Backing store likewise split into pages</a:t>
            </a:r>
          </a:p>
          <a:p>
            <a:r>
              <a:rPr lang="en-US" altLang="en-US"/>
              <a:t>Still have Internal fragmentation</a:t>
            </a:r>
          </a:p>
          <a:p>
            <a:endParaRPr lang="en-US" altLang="en-US"/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1026">
            <a:extLst>
              <a:ext uri="{FF2B5EF4-FFF2-40B4-BE49-F238E27FC236}">
                <a16:creationId xmlns:a16="http://schemas.microsoft.com/office/drawing/2014/main" id="{E1AEFEEB-0CD0-48D9-976D-0BCA8C16D9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70138" y="152401"/>
            <a:ext cx="7840662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Address Translation Scheme</a:t>
            </a:r>
          </a:p>
        </p:txBody>
      </p:sp>
      <p:sp>
        <p:nvSpPr>
          <p:cNvPr id="33795" name="Rectangle 1027">
            <a:extLst>
              <a:ext uri="{FF2B5EF4-FFF2-40B4-BE49-F238E27FC236}">
                <a16:creationId xmlns:a16="http://schemas.microsoft.com/office/drawing/2014/main" id="{2A2F0FBC-48AF-4E21-BFB5-9CFEEEF13E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65376" y="1125538"/>
            <a:ext cx="7299325" cy="4483100"/>
          </a:xfrm>
        </p:spPr>
        <p:txBody>
          <a:bodyPr>
            <a:normAutofit lnSpcReduction="10000"/>
          </a:bodyPr>
          <a:lstStyle/>
          <a:p>
            <a:pPr>
              <a:buFont typeface="Monotype Sorts" pitchFamily="-84" charset="2"/>
              <a:buChar char="n"/>
              <a:defRPr/>
            </a:pPr>
            <a:r>
              <a:rPr lang="en-US" altLang="en-US" dirty="0">
                <a:ea typeface="MS PGothic" pitchFamily="34" charset="-128"/>
              </a:rPr>
              <a:t>Address generated by CPU is divided into:</a:t>
            </a:r>
          </a:p>
          <a:p>
            <a:pPr lvl="1">
              <a:buFont typeface="Monotype Sorts" pitchFamily="-84" charset="2"/>
              <a:buChar char="l"/>
              <a:defRPr/>
            </a:pPr>
            <a:r>
              <a:rPr lang="en-US" altLang="en-US" b="1" dirty="0">
                <a:solidFill>
                  <a:srgbClr val="3366FF"/>
                </a:solidFill>
                <a:ea typeface="MS PGothic" pitchFamily="34" charset="-128"/>
              </a:rPr>
              <a:t>Page number </a:t>
            </a:r>
            <a:r>
              <a:rPr lang="en-US" altLang="en-US" dirty="0">
                <a:ea typeface="MS PGothic" pitchFamily="34" charset="-128"/>
              </a:rPr>
              <a:t>(</a:t>
            </a:r>
            <a:r>
              <a:rPr lang="en-US" altLang="en-US" b="1" i="1" dirty="0">
                <a:solidFill>
                  <a:srgbClr val="3366FF"/>
                </a:solidFill>
                <a:ea typeface="MS PGothic" pitchFamily="34" charset="-128"/>
              </a:rPr>
              <a:t>p</a:t>
            </a:r>
            <a:r>
              <a:rPr lang="en-US" altLang="en-US" dirty="0">
                <a:ea typeface="MS PGothic" pitchFamily="34" charset="-128"/>
              </a:rPr>
              <a:t>)</a:t>
            </a:r>
            <a:r>
              <a:rPr lang="en-US" altLang="en-US" dirty="0">
                <a:solidFill>
                  <a:srgbClr val="3366FF"/>
                </a:solidFill>
                <a:ea typeface="MS PGothic" pitchFamily="34" charset="-128"/>
              </a:rPr>
              <a:t> </a:t>
            </a:r>
            <a:r>
              <a:rPr lang="en-US" altLang="en-US" dirty="0">
                <a:ea typeface="MS PGothic" pitchFamily="34" charset="-128"/>
              </a:rPr>
              <a:t>– used as an index into a </a:t>
            </a:r>
            <a:r>
              <a:rPr lang="en-US" altLang="en-US" b="1" dirty="0">
                <a:solidFill>
                  <a:srgbClr val="3366FF"/>
                </a:solidFill>
                <a:ea typeface="MS PGothic" pitchFamily="34" charset="-128"/>
              </a:rPr>
              <a:t>page table </a:t>
            </a:r>
            <a:r>
              <a:rPr lang="en-US" altLang="en-US" dirty="0">
                <a:ea typeface="MS PGothic" pitchFamily="34" charset="-128"/>
              </a:rPr>
              <a:t>which contains base address of each page in physical memory</a:t>
            </a:r>
          </a:p>
          <a:p>
            <a:pPr lvl="1">
              <a:buFont typeface="Monotype Sorts" pitchFamily="-84" charset="2"/>
              <a:buChar char="l"/>
              <a:defRPr/>
            </a:pPr>
            <a:r>
              <a:rPr lang="en-US" altLang="en-US" b="1" dirty="0">
                <a:solidFill>
                  <a:srgbClr val="3366FF"/>
                </a:solidFill>
                <a:ea typeface="MS PGothic" pitchFamily="34" charset="-128"/>
              </a:rPr>
              <a:t>Page offset </a:t>
            </a:r>
            <a:r>
              <a:rPr lang="en-US" altLang="en-US" dirty="0">
                <a:ea typeface="MS PGothic" pitchFamily="34" charset="-128"/>
              </a:rPr>
              <a:t>(</a:t>
            </a:r>
            <a:r>
              <a:rPr lang="en-US" altLang="en-US" b="1" i="1" dirty="0">
                <a:solidFill>
                  <a:srgbClr val="3366FF"/>
                </a:solidFill>
                <a:ea typeface="MS PGothic" pitchFamily="34" charset="-128"/>
              </a:rPr>
              <a:t>d</a:t>
            </a:r>
            <a:r>
              <a:rPr lang="en-US" altLang="en-US" dirty="0">
                <a:ea typeface="MS PGothic" pitchFamily="34" charset="-128"/>
              </a:rPr>
              <a:t>)</a:t>
            </a:r>
            <a:r>
              <a:rPr lang="en-US" altLang="en-US" dirty="0">
                <a:solidFill>
                  <a:srgbClr val="3366FF"/>
                </a:solidFill>
                <a:ea typeface="MS PGothic" pitchFamily="34" charset="-128"/>
              </a:rPr>
              <a:t> </a:t>
            </a:r>
            <a:r>
              <a:rPr lang="en-US" altLang="en-US" dirty="0">
                <a:ea typeface="MS PGothic" pitchFamily="34" charset="-128"/>
              </a:rPr>
              <a:t>– combined with base address to define the physical memory address that is sent to the memory unit</a:t>
            </a:r>
          </a:p>
          <a:p>
            <a:pPr lvl="1">
              <a:buFont typeface="Monotype Sorts" pitchFamily="-84" charset="2"/>
              <a:buChar char="l"/>
              <a:defRPr/>
            </a:pPr>
            <a:endParaRPr lang="en-US" altLang="en-US" dirty="0">
              <a:ea typeface="MS PGothic" pitchFamily="34" charset="-128"/>
            </a:endParaRPr>
          </a:p>
          <a:p>
            <a:pPr lvl="1">
              <a:buFont typeface="Monotype Sorts" pitchFamily="-84" charset="2"/>
              <a:buChar char="l"/>
              <a:defRPr/>
            </a:pPr>
            <a:endParaRPr lang="en-US" altLang="en-US" dirty="0">
              <a:ea typeface="MS PGothic" pitchFamily="34" charset="-128"/>
            </a:endParaRPr>
          </a:p>
          <a:p>
            <a:pPr marL="457200" lvl="1" indent="0">
              <a:buNone/>
              <a:defRPr/>
            </a:pPr>
            <a:endParaRPr lang="en-US" altLang="en-US" dirty="0">
              <a:ea typeface="MS PGothic" pitchFamily="34" charset="-128"/>
            </a:endParaRPr>
          </a:p>
          <a:p>
            <a:pPr lvl="1">
              <a:buFont typeface="Monotype Sorts" pitchFamily="-84" charset="2"/>
              <a:buChar char="l"/>
              <a:defRPr/>
            </a:pPr>
            <a:endParaRPr lang="en-US" altLang="en-US" dirty="0">
              <a:ea typeface="MS PGothic" pitchFamily="34" charset="-128"/>
            </a:endParaRPr>
          </a:p>
          <a:p>
            <a:pPr lvl="1">
              <a:buFont typeface="Monotype Sorts" pitchFamily="-84" charset="2"/>
              <a:buChar char="l"/>
              <a:defRPr/>
            </a:pPr>
            <a:r>
              <a:rPr lang="en-US" altLang="en-US" dirty="0">
                <a:ea typeface="MS PGothic" pitchFamily="34" charset="-128"/>
              </a:rPr>
              <a:t>For given logical address space 2</a:t>
            </a:r>
            <a:r>
              <a:rPr lang="en-US" altLang="en-US" i="1" baseline="30000" dirty="0">
                <a:ea typeface="MS PGothic" pitchFamily="34" charset="-128"/>
              </a:rPr>
              <a:t>m </a:t>
            </a:r>
            <a:r>
              <a:rPr lang="en-US" altLang="en-US" dirty="0">
                <a:ea typeface="MS PGothic" pitchFamily="34" charset="-128"/>
              </a:rPr>
              <a:t>and page size</a:t>
            </a:r>
            <a:r>
              <a:rPr lang="en-US" altLang="en-US" baseline="30000" dirty="0">
                <a:ea typeface="MS PGothic" pitchFamily="34" charset="-128"/>
              </a:rPr>
              <a:t> </a:t>
            </a:r>
            <a:r>
              <a:rPr lang="en-US" altLang="en-US" i="1" dirty="0">
                <a:ea typeface="MS PGothic" pitchFamily="34" charset="-128"/>
              </a:rPr>
              <a:t>2</a:t>
            </a:r>
            <a:r>
              <a:rPr lang="en-US" altLang="en-US" baseline="30000" dirty="0">
                <a:ea typeface="MS PGothic" pitchFamily="34" charset="-128"/>
              </a:rPr>
              <a:t>n</a:t>
            </a:r>
          </a:p>
        </p:txBody>
      </p:sp>
      <p:pic>
        <p:nvPicPr>
          <p:cNvPr id="101380" name="Picture 3">
            <a:extLst>
              <a:ext uri="{FF2B5EF4-FFF2-40B4-BE49-F238E27FC236}">
                <a16:creationId xmlns:a16="http://schemas.microsoft.com/office/drawing/2014/main" id="{5AF4C0C1-5402-41F0-8194-902785B3D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362" y="3367088"/>
            <a:ext cx="334327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618908AF-82B9-4021-815C-8888621738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73300" y="120651"/>
            <a:ext cx="79375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Paging Hardware</a:t>
            </a:r>
          </a:p>
        </p:txBody>
      </p:sp>
      <p:pic>
        <p:nvPicPr>
          <p:cNvPr id="103427" name="Picture 4" descr="8">
            <a:extLst>
              <a:ext uri="{FF2B5EF4-FFF2-40B4-BE49-F238E27FC236}">
                <a16:creationId xmlns:a16="http://schemas.microsoft.com/office/drawing/2014/main" id="{587E1FDD-6363-4460-AD63-31005F3A0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300" y="1128712"/>
            <a:ext cx="7672558" cy="4624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C5D09D5-AD60-4C07-B1B9-0DEC18BE28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334"/>
    </mc:Choice>
    <mc:Fallback xmlns="">
      <p:transition spd="slow" advTm="603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1026">
            <a:extLst>
              <a:ext uri="{FF2B5EF4-FFF2-40B4-BE49-F238E27FC236}">
                <a16:creationId xmlns:a16="http://schemas.microsoft.com/office/drawing/2014/main" id="{3C5C3D01-600D-453C-8070-4783452218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70150" y="46039"/>
            <a:ext cx="8229600" cy="644525"/>
          </a:xfrm>
        </p:spPr>
        <p:txBody>
          <a:bodyPr/>
          <a:lstStyle/>
          <a:p>
            <a:pPr eaLnBrk="1" hangingPunct="1"/>
            <a:r>
              <a:rPr lang="en-US" altLang="en-US" sz="2400" b="1" dirty="0"/>
              <a:t>Paging Model of Logical and  Physical Memory</a:t>
            </a:r>
          </a:p>
        </p:txBody>
      </p:sp>
      <p:pic>
        <p:nvPicPr>
          <p:cNvPr id="105475" name="Picture 1030">
            <a:extLst>
              <a:ext uri="{FF2B5EF4-FFF2-40B4-BE49-F238E27FC236}">
                <a16:creationId xmlns:a16="http://schemas.microsoft.com/office/drawing/2014/main" id="{B1B28E0D-9CAB-4AC3-8324-9405D4128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150" y="1203326"/>
            <a:ext cx="6378428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01E44AE-C94E-4F98-8A1B-0E14B55804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286"/>
    </mc:Choice>
    <mc:Fallback xmlns="">
      <p:transition spd="slow" advTm="782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A4E96B13-7394-4746-81DF-E1E817DB29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6"/>
            <a:ext cx="10515600" cy="457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Paging Example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23AE52-4924-438F-8759-A00CDC5D64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46BB1-4C81-4B3A-909F-FF8AFFFF60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00836" y="203200"/>
            <a:ext cx="5334000" cy="5973763"/>
          </a:xfrm>
        </p:spPr>
        <p:txBody>
          <a:bodyPr/>
          <a:lstStyle/>
          <a:p>
            <a:pPr marL="0" indent="0">
              <a:buNone/>
            </a:pPr>
            <a:r>
              <a:rPr lang="en-IN" u="sng" dirty="0"/>
              <a:t>Logical address to physical address.</a:t>
            </a:r>
          </a:p>
          <a:p>
            <a:pPr marL="514350" indent="-514350" algn="just">
              <a:buAutoNum type="arabicPeriod"/>
            </a:pPr>
            <a:r>
              <a:rPr lang="en-US" dirty="0"/>
              <a:t>Logical address 3 </a:t>
            </a:r>
          </a:p>
          <a:p>
            <a:pPr marL="0" indent="0" algn="just">
              <a:buNone/>
            </a:pPr>
            <a:r>
              <a:rPr lang="en-US" dirty="0"/>
              <a:t>(page 0, offset 3) </a:t>
            </a:r>
          </a:p>
          <a:p>
            <a:pPr marL="0" indent="0" algn="just">
              <a:buNone/>
            </a:pPr>
            <a:r>
              <a:rPr lang="en-US" dirty="0"/>
              <a:t>maps to physical address 23 </a:t>
            </a:r>
          </a:p>
          <a:p>
            <a:pPr marL="0" indent="0" algn="just">
              <a:buNone/>
            </a:pPr>
            <a:r>
              <a:rPr lang="en-US" dirty="0"/>
              <a:t>=frame number x page size +Offset =(5×4) + 3.</a:t>
            </a:r>
          </a:p>
          <a:p>
            <a:pPr marL="0" indent="0" algn="just">
              <a:buNone/>
            </a:pPr>
            <a:r>
              <a:rPr lang="en-US" dirty="0"/>
              <a:t>2. Logical address 4 maps to physical address 24 [= (6 × 4) + 0]. </a:t>
            </a:r>
          </a:p>
          <a:p>
            <a:pPr marL="0" indent="0" algn="just">
              <a:buNone/>
            </a:pPr>
            <a:r>
              <a:rPr lang="en-US" dirty="0"/>
              <a:t>Calculate physical address:</a:t>
            </a:r>
          </a:p>
          <a:p>
            <a:pPr marL="514350" indent="-514350" algn="just">
              <a:buAutoNum type="arabicPeriod"/>
            </a:pPr>
            <a:r>
              <a:rPr lang="en-US" dirty="0"/>
              <a:t>Logical address 10</a:t>
            </a:r>
          </a:p>
          <a:p>
            <a:pPr marL="514350" indent="-514350" algn="just">
              <a:buFont typeface="Arial" panose="020B0604020202020204" pitchFamily="34" charset="0"/>
              <a:buAutoNum type="arabicPeriod"/>
            </a:pPr>
            <a:r>
              <a:rPr lang="en-US" dirty="0"/>
              <a:t>Logical address 0</a:t>
            </a:r>
          </a:p>
          <a:p>
            <a:pPr marL="514350" indent="-514350" algn="just">
              <a:buFont typeface="Arial" panose="020B0604020202020204" pitchFamily="34" charset="0"/>
              <a:buAutoNum type="arabicPeriod"/>
            </a:pPr>
            <a:r>
              <a:rPr lang="en-US" dirty="0"/>
              <a:t>Instruction ‘m’</a:t>
            </a:r>
          </a:p>
          <a:p>
            <a:pPr marL="0" indent="0" algn="just">
              <a:buNone/>
            </a:pPr>
            <a:endParaRPr lang="en-US" dirty="0"/>
          </a:p>
          <a:p>
            <a:pPr marL="514350" indent="-514350" algn="just">
              <a:buAutoNum type="arabicPeriod"/>
            </a:pPr>
            <a:endParaRPr lang="en-US" dirty="0"/>
          </a:p>
          <a:p>
            <a:pPr marL="514350" indent="-514350" algn="just">
              <a:buAutoNum type="arabicPeriod"/>
            </a:pPr>
            <a:endParaRPr lang="en-IN" dirty="0"/>
          </a:p>
        </p:txBody>
      </p:sp>
      <p:sp>
        <p:nvSpPr>
          <p:cNvPr id="107523" name="Text Box 5">
            <a:extLst>
              <a:ext uri="{FF2B5EF4-FFF2-40B4-BE49-F238E27FC236}">
                <a16:creationId xmlns:a16="http://schemas.microsoft.com/office/drawing/2014/main" id="{3698C7D0-13B4-4788-8669-EB8A3BFC50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689" y="6206783"/>
            <a:ext cx="60039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600" i="1"/>
              <a:t>n</a:t>
            </a:r>
            <a:r>
              <a:rPr kumimoji="0" lang="en-US" altLang="en-US" sz="1600"/>
              <a:t>=2 and </a:t>
            </a:r>
            <a:r>
              <a:rPr kumimoji="0" lang="en-US" altLang="en-US" sz="1600" i="1"/>
              <a:t>m</a:t>
            </a:r>
            <a:r>
              <a:rPr kumimoji="0" lang="en-US" altLang="en-US" sz="1600"/>
              <a:t>=4   32-byte memory and 4-byte pages</a:t>
            </a:r>
          </a:p>
        </p:txBody>
      </p:sp>
      <p:pic>
        <p:nvPicPr>
          <p:cNvPr id="107524" name="Picture 6">
            <a:extLst>
              <a:ext uri="{FF2B5EF4-FFF2-40B4-BE49-F238E27FC236}">
                <a16:creationId xmlns:a16="http://schemas.microsoft.com/office/drawing/2014/main" id="{CA33AA88-60FB-431D-AC60-FC756F886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4" y="885031"/>
            <a:ext cx="6543672" cy="520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61E2DEF8-370F-4481-9DE0-A144C6D89C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4" y="4802187"/>
            <a:ext cx="334327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E5D9FF4-3DF2-4CA6-9D73-64E4CFD062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126"/>
    </mc:Choice>
    <mc:Fallback xmlns="">
      <p:transition spd="slow" advTm="2781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>
            <a:extLst>
              <a:ext uri="{FF2B5EF4-FFF2-40B4-BE49-F238E27FC236}">
                <a16:creationId xmlns:a16="http://schemas.microsoft.com/office/drawing/2014/main" id="{0DE742F3-5E25-4633-98EE-7AB2E03D79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12950" y="120651"/>
            <a:ext cx="8229600" cy="576263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Paging (Cont.)</a:t>
            </a:r>
          </a:p>
        </p:txBody>
      </p:sp>
      <p:sp>
        <p:nvSpPr>
          <p:cNvPr id="109571" name="Content Placeholder 2">
            <a:extLst>
              <a:ext uri="{FF2B5EF4-FFF2-40B4-BE49-F238E27FC236}">
                <a16:creationId xmlns:a16="http://schemas.microsoft.com/office/drawing/2014/main" id="{E3E790B5-A0A1-4765-8E73-4FFF63FA9BC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55863" y="1138239"/>
            <a:ext cx="8337550" cy="4821237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altLang="en-US" dirty="0"/>
              <a:t>No external fragmentation.</a:t>
            </a:r>
          </a:p>
          <a:p>
            <a:pPr algn="just"/>
            <a:r>
              <a:rPr lang="en-US" altLang="en-US" dirty="0"/>
              <a:t>Calculating internal fragmentation</a:t>
            </a:r>
          </a:p>
          <a:p>
            <a:pPr lvl="1" algn="just"/>
            <a:r>
              <a:rPr lang="en-US" altLang="en-US" dirty="0"/>
              <a:t>Page size = 20 bytes</a:t>
            </a:r>
          </a:p>
          <a:p>
            <a:pPr lvl="1" algn="just"/>
            <a:r>
              <a:rPr lang="en-US" altLang="en-US" dirty="0"/>
              <a:t>Process size = 61 bytes</a:t>
            </a:r>
          </a:p>
          <a:p>
            <a:pPr lvl="1" algn="just"/>
            <a:r>
              <a:rPr lang="en-US" altLang="en-US" dirty="0"/>
              <a:t>3 pages + 1 byte</a:t>
            </a:r>
          </a:p>
          <a:p>
            <a:pPr lvl="1" algn="just"/>
            <a:r>
              <a:rPr lang="en-US" altLang="en-US" dirty="0"/>
              <a:t>Internal fragmentation of 20 - 1 = 19 bytes</a:t>
            </a:r>
          </a:p>
          <a:p>
            <a:pPr lvl="1" algn="just"/>
            <a:r>
              <a:rPr lang="en-US" altLang="en-US" dirty="0"/>
              <a:t>Worst case fragmentation = 1 frame – 1 byte</a:t>
            </a:r>
          </a:p>
          <a:p>
            <a:pPr lvl="1" algn="just"/>
            <a:r>
              <a:rPr lang="en-US" altLang="en-US" dirty="0"/>
              <a:t>On average fragmentation = 1 / 2 frame size</a:t>
            </a:r>
          </a:p>
          <a:p>
            <a:pPr lvl="1" algn="just"/>
            <a:r>
              <a:rPr lang="en-US" altLang="en-US" dirty="0"/>
              <a:t>So small frame sizes desirable?</a:t>
            </a:r>
          </a:p>
          <a:p>
            <a:pPr lvl="1" algn="just"/>
            <a:r>
              <a:rPr lang="en-US" altLang="en-US" dirty="0"/>
              <a:t>But each page table entry takes memory to track</a:t>
            </a:r>
          </a:p>
          <a:p>
            <a:pPr lvl="1" algn="just"/>
            <a:r>
              <a:rPr lang="en-US" altLang="en-US" dirty="0"/>
              <a:t>Page sizes growing over time</a:t>
            </a:r>
          </a:p>
          <a:p>
            <a:pPr lvl="2" algn="just"/>
            <a:r>
              <a:rPr lang="en-US" altLang="en-US" dirty="0"/>
              <a:t>Solaris supports two page sizes – 8 KB and 4 MB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AD38EC0-3B69-47F5-B031-3BA6370C33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7859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3ACEB14D7C914C9A66454C530220F9" ma:contentTypeVersion="16" ma:contentTypeDescription="Create a new document." ma:contentTypeScope="" ma:versionID="9fb385c8b5795119783711c503c667ec">
  <xsd:schema xmlns:xsd="http://www.w3.org/2001/XMLSchema" xmlns:xs="http://www.w3.org/2001/XMLSchema" xmlns:p="http://schemas.microsoft.com/office/2006/metadata/properties" xmlns:ns2="803c8e6e-8136-4d7d-af1c-024f8e6687c9" xmlns:ns3="6464b784-94fc-4d5d-8912-f9bf35373677" targetNamespace="http://schemas.microsoft.com/office/2006/metadata/properties" ma:root="true" ma:fieldsID="3e1a8678d2ebc7280d1a30e07dc0f506" ns2:_="" ns3:_="">
    <xsd:import namespace="803c8e6e-8136-4d7d-af1c-024f8e6687c9"/>
    <xsd:import namespace="6464b784-94fc-4d5d-8912-f9bf353736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LengthInSeconds" minOccurs="0"/>
                <xsd:element ref="ns2:MediaServiceDateTaken" minOccurs="0"/>
                <xsd:element ref="ns3:SharedWithUsers" minOccurs="0"/>
                <xsd:element ref="ns3:SharedWithDetails" minOccurs="0"/>
                <xsd:element ref="ns2:Modifiedby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3c8e6e-8136-4d7d-af1c-024f8e6687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odifiedby" ma:index="20" nillable="true" ma:displayName="Modified by" ma:format="Dropdown" ma:list="UserInfo" ma:SharePointGroup="0" ma:internalName="Modifiedby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ca7166d-de03-4c3e-865e-07adad3d8bb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64b784-94fc-4d5d-8912-f9bf3537367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00e379b9-577f-4df9-8fd5-5ffd8b75bf6a}" ma:internalName="TaxCatchAll" ma:showField="CatchAllData" ma:web="6464b784-94fc-4d5d-8912-f9bf353736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03c8e6e-8136-4d7d-af1c-024f8e6687c9">
      <Terms xmlns="http://schemas.microsoft.com/office/infopath/2007/PartnerControls"/>
    </lcf76f155ced4ddcb4097134ff3c332f>
    <TaxCatchAll xmlns="6464b784-94fc-4d5d-8912-f9bf35373677" xsi:nil="true"/>
    <Modifiedby xmlns="803c8e6e-8136-4d7d-af1c-024f8e6687c9">
      <UserInfo>
        <DisplayName/>
        <AccountId xsi:nil="true"/>
        <AccountType/>
      </UserInfo>
    </Modifiedby>
    <MediaLengthInSeconds xmlns="803c8e6e-8136-4d7d-af1c-024f8e6687c9" xsi:nil="true"/>
    <SharedWithUsers xmlns="6464b784-94fc-4d5d-8912-f9bf35373677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D38B39BC-8685-4B60-ACD2-8A3644EF6CAA}"/>
</file>

<file path=customXml/itemProps2.xml><?xml version="1.0" encoding="utf-8"?>
<ds:datastoreItem xmlns:ds="http://schemas.openxmlformats.org/officeDocument/2006/customXml" ds:itemID="{678002F7-5782-4783-8121-95F93F802774}"/>
</file>

<file path=customXml/itemProps3.xml><?xml version="1.0" encoding="utf-8"?>
<ds:datastoreItem xmlns:ds="http://schemas.openxmlformats.org/officeDocument/2006/customXml" ds:itemID="{5C24A409-4AA6-4011-899D-D3D39A9ACBBB}"/>
</file>

<file path=docProps/app.xml><?xml version="1.0" encoding="utf-8"?>
<Properties xmlns="http://schemas.openxmlformats.org/officeDocument/2006/extended-properties" xmlns:vt="http://schemas.openxmlformats.org/officeDocument/2006/docPropsVTypes">
  <TotalTime>1777</TotalTime>
  <Words>418</Words>
  <Application>Microsoft Office PowerPoint</Application>
  <PresentationFormat>Widescreen</PresentationFormat>
  <Paragraphs>84</Paragraphs>
  <Slides>10</Slides>
  <Notes>6</Notes>
  <HiddenSlides>0</HiddenSlides>
  <MMClips>7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Helvetica</vt:lpstr>
      <vt:lpstr>Monotype Sorts</vt:lpstr>
      <vt:lpstr>Times New Roman</vt:lpstr>
      <vt:lpstr>Verdana</vt:lpstr>
      <vt:lpstr>Office Theme</vt:lpstr>
      <vt:lpstr>Paging  Part I</vt:lpstr>
      <vt:lpstr>                                            Paging</vt:lpstr>
      <vt:lpstr>Paging</vt:lpstr>
      <vt:lpstr>PowerPoint Presentation</vt:lpstr>
      <vt:lpstr>Address Translation Scheme</vt:lpstr>
      <vt:lpstr>Paging Hardware</vt:lpstr>
      <vt:lpstr>Paging Model of Logical and  Physical Memory</vt:lpstr>
      <vt:lpstr>Paging Example</vt:lpstr>
      <vt:lpstr>Paging (Cont.)</vt:lpstr>
      <vt:lpstr>Free Frames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Paging  i</dc:title>
  <dc:creator>Chetana Pujari [MAHE-MIT]</dc:creator>
  <cp:lastModifiedBy>Chetana Pujari [MAHE-MIT]</cp:lastModifiedBy>
  <cp:revision>19</cp:revision>
  <dcterms:created xsi:type="dcterms:W3CDTF">2020-04-05T05:00:36Z</dcterms:created>
  <dcterms:modified xsi:type="dcterms:W3CDTF">2020-04-07T05:46:29Z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0x010100C93ACEB14D7C914C9A66454C530220F9</vt:lpwstr>
  </property>
  <property fmtid="{D5CDD505-2E9C-101B-9397-08002B2CF9AE}" pid="3" name="Order">
    <vt:lpwstr>119500.000000000</vt:lpwstr>
  </property>
  <property fmtid="{D5CDD505-2E9C-101B-9397-08002B2CF9AE}" pid="4" name="xd_ProgID">
    <vt:lpwstr/>
  </property>
  <property fmtid="{D5CDD505-2E9C-101B-9397-08002B2CF9AE}" pid="5" name="MediaServiceImageTags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  <property fmtid="{D5CDD505-2E9C-101B-9397-08002B2CF9AE}" pid="12" name="xd_Signature">
    <vt:lpwstr/>
  </property>
</Properties>
</file>